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09" r:id="rId2"/>
    <p:sldId id="306" r:id="rId3"/>
    <p:sldId id="307" r:id="rId4"/>
    <p:sldId id="292" r:id="rId5"/>
    <p:sldId id="304" r:id="rId6"/>
    <p:sldId id="303" r:id="rId7"/>
    <p:sldId id="308" r:id="rId8"/>
    <p:sldId id="262"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anda" initials="AB" lastIdx="1" clrIdx="0">
    <p:extLst/>
  </p:cmAuthor>
  <p:cmAuthor id="2" name="Aurelie Ponthieu" initials="AP" lastIdx="27" clrIdx="1"/>
  <p:cmAuthor id="3" name="Marc Biot" initials="M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2435" autoAdjust="0"/>
  </p:normalViewPr>
  <p:slideViewPr>
    <p:cSldViewPr snapToGrid="0" snapToObjects="1">
      <p:cViewPr varScale="1">
        <p:scale>
          <a:sx n="60" d="100"/>
          <a:sy n="60" d="100"/>
        </p:scale>
        <p:origin x="1698"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3E64E42-3BCD-458C-9B16-25398B4C3A09}" type="datetimeFigureOut">
              <a:rPr lang="en-GB" smtClean="0"/>
              <a:t>24/07/2018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FBF0301-CD69-4D23-8153-E3E68D86EE1D}" type="slidenum">
              <a:rPr lang="en-GB" smtClean="0"/>
              <a:t>‹#›</a:t>
            </a:fld>
            <a:endParaRPr lang="en-GB"/>
          </a:p>
        </p:txBody>
      </p:sp>
    </p:spTree>
    <p:extLst>
      <p:ext uri="{BB962C8B-B14F-4D97-AF65-F5344CB8AC3E}">
        <p14:creationId xmlns:p14="http://schemas.microsoft.com/office/powerpoint/2010/main" val="395545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thaca-eu.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ecoi.n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FBF0301-CD69-4D23-8153-E3E68D86EE1D}" type="slidenum">
              <a:rPr lang="en-GB" smtClean="0"/>
              <a:t>2</a:t>
            </a:fld>
            <a:endParaRPr lang="en-GB"/>
          </a:p>
        </p:txBody>
      </p:sp>
    </p:spTree>
    <p:extLst>
      <p:ext uri="{BB962C8B-B14F-4D97-AF65-F5344CB8AC3E}">
        <p14:creationId xmlns:p14="http://schemas.microsoft.com/office/powerpoint/2010/main" val="250957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defRPr/>
            </a:pPr>
            <a:r>
              <a:rPr lang="en-US" sz="2300" b="1" dirty="0" smtClean="0">
                <a:solidFill>
                  <a:srgbClr val="FF0000"/>
                </a:solidFill>
                <a:latin typeface="Garamond" panose="02020404030301010803" pitchFamily="18" charset="0"/>
              </a:rPr>
              <a:t>SHOULD READ : </a:t>
            </a:r>
            <a:r>
              <a:rPr lang="en-GB" sz="2400" b="1" i="1" dirty="0" smtClean="0">
                <a:solidFill>
                  <a:srgbClr val="FF0000"/>
                </a:solidFill>
                <a:latin typeface="Garamond" panose="02020404030301010803" pitchFamily="18" charset="0"/>
              </a:rPr>
              <a:t>UNWANTED </a:t>
            </a:r>
            <a:r>
              <a:rPr lang="en-GB" sz="2400" dirty="0" smtClean="0">
                <a:solidFill>
                  <a:srgbClr val="FF0000"/>
                </a:solidFill>
                <a:latin typeface="Garamond" panose="02020404030301010803" pitchFamily="18" charset="0"/>
              </a:rPr>
              <a:t>Health Risks</a:t>
            </a:r>
          </a:p>
          <a:p>
            <a:pPr marL="457200" lvl="1" indent="0">
              <a:buFont typeface="Wingdings" panose="05000000000000000000" pitchFamily="2" charset="2"/>
              <a:buNone/>
              <a:defRPr/>
            </a:pPr>
            <a:endParaRPr lang="en-US" sz="2300" b="1" dirty="0" smtClean="0">
              <a:solidFill>
                <a:srgbClr val="FF0000"/>
              </a:solidFill>
              <a:latin typeface="Garamond" panose="02020404030301010803" pitchFamily="18" charset="0"/>
            </a:endParaRPr>
          </a:p>
          <a:p>
            <a:pPr marL="800100" lvl="1" indent="-342900">
              <a:buFont typeface="Wingdings" panose="05000000000000000000" pitchFamily="2" charset="2"/>
              <a:buChar char="§"/>
              <a:defRPr/>
            </a:pPr>
            <a:r>
              <a:rPr lang="en-US" sz="2300" b="1" dirty="0" smtClean="0">
                <a:solidFill>
                  <a:srgbClr val="FF0000"/>
                </a:solidFill>
                <a:latin typeface="Garamond" panose="02020404030301010803" pitchFamily="18" charset="0"/>
              </a:rPr>
              <a:t>Risks during travel</a:t>
            </a:r>
            <a:r>
              <a:rPr lang="en-US" sz="2300" dirty="0" smtClean="0">
                <a:latin typeface="Garamond" panose="02020404030301010803" pitchFamily="18" charset="0"/>
              </a:rPr>
              <a:t>: </a:t>
            </a:r>
          </a:p>
          <a:p>
            <a:pPr marL="1257300" lvl="2" indent="-342900">
              <a:buFont typeface="Wingdings" panose="05000000000000000000" pitchFamily="2" charset="2"/>
              <a:buChar char="§"/>
              <a:defRPr/>
            </a:pPr>
            <a:r>
              <a:rPr lang="en-US" sz="2300" dirty="0" smtClean="0">
                <a:latin typeface="Garamond" panose="02020404030301010803" pitchFamily="18" charset="0"/>
              </a:rPr>
              <a:t>Conditions of travel conditions</a:t>
            </a:r>
          </a:p>
          <a:p>
            <a:pPr marL="1257300" lvl="2" indent="-342900">
              <a:buFont typeface="Wingdings" panose="05000000000000000000" pitchFamily="2" charset="2"/>
              <a:buChar char="§"/>
              <a:defRPr/>
            </a:pPr>
            <a:r>
              <a:rPr lang="en-US" sz="2300" dirty="0" smtClean="0">
                <a:latin typeface="Garamond" panose="02020404030301010803" pitchFamily="18" charset="0"/>
              </a:rPr>
              <a:t>Victims of trafficking </a:t>
            </a:r>
          </a:p>
          <a:p>
            <a:pPr marL="1257300" lvl="2" indent="-342900">
              <a:buFont typeface="Wingdings" panose="05000000000000000000" pitchFamily="2" charset="2"/>
              <a:buChar char="§"/>
              <a:defRPr/>
            </a:pPr>
            <a:r>
              <a:rPr lang="en-US" sz="2300" dirty="0" smtClean="0">
                <a:latin typeface="Garamond" panose="02020404030301010803" pitchFamily="18" charset="0"/>
              </a:rPr>
              <a:t>Robberies and violence by officials, host population and travelling companions. </a:t>
            </a:r>
          </a:p>
          <a:p>
            <a:pPr marL="800100" lvl="1" indent="-342900">
              <a:buFont typeface="Wingdings" panose="05000000000000000000" pitchFamily="2" charset="2"/>
              <a:buChar char="§"/>
              <a:defRPr/>
            </a:pPr>
            <a:r>
              <a:rPr lang="en-US" sz="2300" b="1" dirty="0" smtClean="0">
                <a:solidFill>
                  <a:srgbClr val="FF0000"/>
                </a:solidFill>
                <a:latin typeface="Garamond" panose="02020404030301010803" pitchFamily="18" charset="0"/>
              </a:rPr>
              <a:t>Abuse:</a:t>
            </a:r>
            <a:r>
              <a:rPr lang="en-US" sz="2300" dirty="0" smtClean="0">
                <a:latin typeface="Garamond" panose="02020404030301010803" pitchFamily="18" charset="0"/>
              </a:rPr>
              <a:t> murder, rape, sexual violence, ../..</a:t>
            </a:r>
          </a:p>
          <a:p>
            <a:pPr marL="800100" lvl="1" indent="-342900">
              <a:buFont typeface="Wingdings" panose="05000000000000000000" pitchFamily="2" charset="2"/>
              <a:buChar char="§"/>
              <a:defRPr/>
            </a:pPr>
            <a:r>
              <a:rPr lang="en-US" sz="2300" b="1" dirty="0" smtClean="0">
                <a:solidFill>
                  <a:srgbClr val="FF0000"/>
                </a:solidFill>
                <a:latin typeface="Garamond" panose="02020404030301010803" pitchFamily="18" charset="0"/>
              </a:rPr>
              <a:t>Impact of detention on health: </a:t>
            </a:r>
          </a:p>
          <a:p>
            <a:pPr marL="1200150" lvl="2" indent="-342900">
              <a:buFont typeface="Wingdings" panose="05000000000000000000" pitchFamily="2" charset="2"/>
              <a:buChar char="§"/>
              <a:defRPr/>
            </a:pPr>
            <a:r>
              <a:rPr lang="en-US" dirty="0" smtClean="0">
                <a:latin typeface="Garamond" panose="02020404030301010803" pitchFamily="18" charset="0"/>
              </a:rPr>
              <a:t>Insufficient vulnerability screening leading to vulnerable people being detained</a:t>
            </a:r>
          </a:p>
          <a:p>
            <a:pPr marL="1200150" lvl="2" indent="-342900">
              <a:buFont typeface="Wingdings" panose="05000000000000000000" pitchFamily="2" charset="2"/>
              <a:buChar char="§"/>
              <a:defRPr/>
            </a:pPr>
            <a:r>
              <a:rPr lang="en-US" dirty="0" smtClean="0">
                <a:latin typeface="Garamond" panose="02020404030301010803" pitchFamily="18" charset="0"/>
              </a:rPr>
              <a:t>Overcrowded and unsanitary conditions. </a:t>
            </a:r>
            <a:r>
              <a:rPr lang="en-US" dirty="0" smtClean="0">
                <a:latin typeface="Garamond" panose="02020404030301010803" pitchFamily="18" charset="0"/>
                <a:sym typeface="Wingdings" panose="05000000000000000000" pitchFamily="2" charset="2"/>
              </a:rPr>
              <a:t> HIV  &amp; TB (800 increase in over-crowded Malawi prison)</a:t>
            </a:r>
            <a:endParaRPr lang="en-US" dirty="0" smtClean="0">
              <a:latin typeface="Garamond" panose="02020404030301010803" pitchFamily="18" charset="0"/>
            </a:endParaRPr>
          </a:p>
          <a:p>
            <a:pPr marL="1200150" lvl="2" indent="-342900">
              <a:buFont typeface="Wingdings" panose="05000000000000000000" pitchFamily="2" charset="2"/>
              <a:buChar char="§"/>
              <a:defRPr/>
            </a:pPr>
            <a:r>
              <a:rPr lang="en-US" dirty="0" smtClean="0">
                <a:latin typeface="Garamond" panose="02020404030301010803" pitchFamily="18" charset="0"/>
              </a:rPr>
              <a:t>Impact of detention on mental health: Original traumatic events; Trauma of the journey </a:t>
            </a:r>
          </a:p>
          <a:p>
            <a:pPr marL="857250" lvl="2" indent="0">
              <a:buNone/>
              <a:defRPr/>
            </a:pPr>
            <a:endParaRPr lang="en-GB" altLang="en-US" sz="400" dirty="0" smtClean="0">
              <a:solidFill>
                <a:schemeClr val="tx1">
                  <a:lumMod val="50000"/>
                  <a:lumOff val="50000"/>
                </a:schemeClr>
              </a:solidFill>
              <a:latin typeface="Garamond" panose="02020404030301010803" pitchFamily="18" charset="0"/>
            </a:endParaRPr>
          </a:p>
          <a:p>
            <a:pPr marL="742950" lvl="2" indent="-342900">
              <a:buFont typeface="Wingdings" panose="05000000000000000000" pitchFamily="2" charset="2"/>
              <a:buChar char="§"/>
            </a:pPr>
            <a:r>
              <a:rPr lang="en-US" sz="1900" b="1" dirty="0" smtClean="0">
                <a:solidFill>
                  <a:srgbClr val="FF0000"/>
                </a:solidFill>
                <a:latin typeface="Garamond" panose="02020404030301010803" pitchFamily="18" charset="0"/>
              </a:rPr>
              <a:t>Limited access to healthcare</a:t>
            </a:r>
          </a:p>
          <a:p>
            <a:pPr marL="1257300" lvl="2" indent="-342900">
              <a:buFont typeface="Wingdings" panose="05000000000000000000" pitchFamily="2" charset="2"/>
              <a:buChar char="§"/>
              <a:defRPr/>
            </a:pPr>
            <a:endParaRPr lang="en-US" sz="2300" dirty="0" smtClean="0">
              <a:latin typeface="Garamond" panose="02020404030301010803" pitchFamily="18" charset="0"/>
            </a:endParaRPr>
          </a:p>
          <a:p>
            <a:endParaRPr lang="en-GB" dirty="0"/>
          </a:p>
        </p:txBody>
      </p:sp>
      <p:sp>
        <p:nvSpPr>
          <p:cNvPr id="4" name="Slide Number Placeholder 3"/>
          <p:cNvSpPr>
            <a:spLocks noGrp="1"/>
          </p:cNvSpPr>
          <p:nvPr>
            <p:ph type="sldNum" sz="quarter" idx="10"/>
          </p:nvPr>
        </p:nvSpPr>
        <p:spPr/>
        <p:txBody>
          <a:bodyPr/>
          <a:lstStyle/>
          <a:p>
            <a:fld id="{CFBF0301-CD69-4D23-8153-E3E68D86EE1D}" type="slidenum">
              <a:rPr lang="en-GB" smtClean="0"/>
              <a:t>3</a:t>
            </a:fld>
            <a:endParaRPr lang="en-GB"/>
          </a:p>
        </p:txBody>
      </p:sp>
    </p:spTree>
    <p:extLst>
      <p:ext uri="{BB962C8B-B14F-4D97-AF65-F5344CB8AC3E}">
        <p14:creationId xmlns:p14="http://schemas.microsoft.com/office/powerpoint/2010/main" val="330347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Authorities have a tendency to mix up the availability, even if partial, of the drugs with the effective accessibility of the treatments. </a:t>
            </a:r>
          </a:p>
          <a:p>
            <a:r>
              <a:rPr lang="en-GB" dirty="0" smtClean="0"/>
              <a:t>Accessibility of treatments, geographically and financially, means also the existence of an appropriate follow up, of medical tools, and of an ad</a:t>
            </a:r>
          </a:p>
          <a:p>
            <a:r>
              <a:rPr lang="en-GB" dirty="0" smtClean="0"/>
              <a:t>equate stock</a:t>
            </a:r>
          </a:p>
          <a:p>
            <a:endParaRPr lang="en-GB" dirty="0" smtClean="0"/>
          </a:p>
          <a:p>
            <a:r>
              <a:rPr lang="en-GB" sz="1200" b="1" dirty="0" smtClean="0">
                <a:latin typeface="Garamond" panose="02020404030301010803" pitchFamily="18" charset="0"/>
              </a:rPr>
              <a:t>The lack of a reliable, independent source of information on the countries of origin creates an additional problem. </a:t>
            </a:r>
          </a:p>
          <a:p>
            <a:r>
              <a:rPr lang="en-GB" sz="1200" dirty="0" smtClean="0">
                <a:latin typeface="Garamond" panose="02020404030301010803" pitchFamily="18" charset="0"/>
              </a:rPr>
              <a:t>In 2007 an internet website (</a:t>
            </a:r>
            <a:r>
              <a:rPr lang="en-GB" sz="1200" dirty="0" smtClean="0">
                <a:latin typeface="Garamond" panose="02020404030301010803" pitchFamily="18" charset="0"/>
                <a:hlinkClick r:id="rId3"/>
              </a:rPr>
              <a:t>www.ithaca-eu.org</a:t>
            </a:r>
            <a:r>
              <a:rPr lang="en-GB" sz="1200" dirty="0" smtClean="0">
                <a:latin typeface="Garamond" panose="02020404030301010803" pitchFamily="18" charset="0"/>
              </a:rPr>
              <a:t> ) with the information collected was launched. MSF information and expertise could become an important element in favour of the regularization of foreign persons illegally present in Belgian territory or in other European countries:</a:t>
            </a:r>
          </a:p>
          <a:p>
            <a:pPr lvl="1"/>
            <a:r>
              <a:rPr lang="en-GB" sz="1200" dirty="0" smtClean="0">
                <a:latin typeface="Garamond" panose="02020404030301010803" pitchFamily="18" charset="0"/>
              </a:rPr>
              <a:t>63 different countries among : Central Africa and Eastern Europe. </a:t>
            </a:r>
          </a:p>
          <a:p>
            <a:pPr lvl="1"/>
            <a:r>
              <a:rPr lang="en-GB" sz="1200" dirty="0" smtClean="0">
                <a:latin typeface="Garamond" panose="02020404030301010803" pitchFamily="18" charset="0"/>
              </a:rPr>
              <a:t>HIV/AIDS, diabetes, serious hearth diseases or psychiatric cases most common.</a:t>
            </a:r>
          </a:p>
          <a:p>
            <a:pPr>
              <a:buFontTx/>
              <a:buNone/>
            </a:pPr>
            <a:endParaRPr lang="en-GB" sz="1200" dirty="0" smtClean="0">
              <a:latin typeface="Garamond" panose="02020404030301010803" pitchFamily="18" charset="0"/>
            </a:endParaRPr>
          </a:p>
          <a:p>
            <a:pPr>
              <a:buFontTx/>
              <a:buNone/>
            </a:pPr>
            <a:r>
              <a:rPr lang="en-GB" sz="1200" dirty="0" smtClean="0">
                <a:latin typeface="Garamond" panose="02020404030301010803" pitchFamily="18" charset="0"/>
              </a:rPr>
              <a:t>In June 2007 a new legal framework on medical protection was issued which allowed for an increase of regularization for medical reasons. In 2008 the project was closed and handed over to ecoi.net (</a:t>
            </a:r>
            <a:r>
              <a:rPr lang="en-GB" sz="1200" dirty="0" smtClean="0">
                <a:latin typeface="Garamond" panose="02020404030301010803" pitchFamily="18" charset="0"/>
                <a:hlinkClick r:id="rId4"/>
              </a:rPr>
              <a:t>http://www.ecoi.net/</a:t>
            </a:r>
            <a:r>
              <a:rPr lang="en-GB" sz="1200" dirty="0" smtClean="0">
                <a:latin typeface="Garamond" panose="02020404030301010803" pitchFamily="18" charset="0"/>
              </a:rPr>
              <a:t> ), a specialist in information of countries of origin but more in a political point of view rather than health information.</a:t>
            </a:r>
            <a:endParaRPr lang="en-GB" dirty="0"/>
          </a:p>
        </p:txBody>
      </p:sp>
      <p:sp>
        <p:nvSpPr>
          <p:cNvPr id="4" name="Slide Number Placeholder 3"/>
          <p:cNvSpPr>
            <a:spLocks noGrp="1"/>
          </p:cNvSpPr>
          <p:nvPr>
            <p:ph type="sldNum" sz="quarter" idx="10"/>
          </p:nvPr>
        </p:nvSpPr>
        <p:spPr/>
        <p:txBody>
          <a:bodyPr/>
          <a:lstStyle/>
          <a:p>
            <a:fld id="{CFBF0301-CD69-4D23-8153-E3E68D86EE1D}" type="slidenum">
              <a:rPr lang="en-GB" smtClean="0"/>
              <a:t>4</a:t>
            </a:fld>
            <a:endParaRPr lang="en-GB"/>
          </a:p>
        </p:txBody>
      </p:sp>
    </p:spTree>
    <p:extLst>
      <p:ext uri="{BB962C8B-B14F-4D97-AF65-F5344CB8AC3E}">
        <p14:creationId xmlns:p14="http://schemas.microsoft.com/office/powerpoint/2010/main" val="296213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violence was experienced in people’s country of origin, in transit and in Greece.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total, 1293 individuals were included; </a:t>
            </a:r>
          </a:p>
          <a:p>
            <a:endParaRPr lang="en-GB" dirty="0"/>
          </a:p>
        </p:txBody>
      </p:sp>
      <p:sp>
        <p:nvSpPr>
          <p:cNvPr id="4" name="Slide Number Placeholder 3"/>
          <p:cNvSpPr>
            <a:spLocks noGrp="1"/>
          </p:cNvSpPr>
          <p:nvPr>
            <p:ph type="sldNum" sz="quarter" idx="10"/>
          </p:nvPr>
        </p:nvSpPr>
        <p:spPr/>
        <p:txBody>
          <a:bodyPr/>
          <a:lstStyle/>
          <a:p>
            <a:fld id="{CFBF0301-CD69-4D23-8153-E3E68D86EE1D}" type="slidenum">
              <a:rPr lang="en-GB" smtClean="0"/>
              <a:t>5</a:t>
            </a:fld>
            <a:endParaRPr lang="en-GB"/>
          </a:p>
        </p:txBody>
      </p:sp>
    </p:spTree>
    <p:extLst>
      <p:ext uri="{BB962C8B-B14F-4D97-AF65-F5344CB8AC3E}">
        <p14:creationId xmlns:p14="http://schemas.microsoft.com/office/powerpoint/2010/main" val="2300959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msf.org/sites/msf.org/files/serbia-games-of-violence-3.10.17.pdf"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msf.org/sites/msf.org/files/2018-06/confronting-the-mental-health-emergency-on-samos-and-lesvos.pdf" TargetMode="External"/><Relationship Id="rId5" Type="http://schemas.openxmlformats.org/officeDocument/2006/relationships/hyperlink" Target="https://www.msf.org/sites/msf.org/files/msf_lesbos_vulnerability_report1.pdf"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96597"/>
            <a:ext cx="7772400" cy="1470025"/>
          </a:xfrm>
        </p:spPr>
        <p:txBody>
          <a:bodyPr/>
          <a:lstStyle/>
          <a:p>
            <a:r>
              <a:rPr lang="fr-FR" dirty="0" err="1">
                <a:solidFill>
                  <a:srgbClr val="FF0000"/>
                </a:solidFill>
                <a:latin typeface="Garamond" panose="02020404030301010803" pitchFamily="18" charset="0"/>
              </a:rPr>
              <a:t>Human</a:t>
            </a:r>
            <a:r>
              <a:rPr lang="fr-FR" dirty="0">
                <a:solidFill>
                  <a:srgbClr val="FF0000"/>
                </a:solidFill>
                <a:latin typeface="Garamond" panose="02020404030301010803" pitchFamily="18" charset="0"/>
              </a:rPr>
              <a:t> </a:t>
            </a:r>
            <a:r>
              <a:rPr lang="fr-FR" dirty="0" err="1">
                <a:solidFill>
                  <a:srgbClr val="FF0000"/>
                </a:solidFill>
                <a:latin typeface="Garamond" panose="02020404030301010803" pitchFamily="18" charset="0"/>
              </a:rPr>
              <a:t>Rights</a:t>
            </a:r>
            <a:r>
              <a:rPr lang="fr-FR" dirty="0">
                <a:solidFill>
                  <a:srgbClr val="FF0000"/>
                </a:solidFill>
                <a:latin typeface="Garamond" panose="02020404030301010803" pitchFamily="18" charset="0"/>
              </a:rPr>
              <a:t>, HIV and the </a:t>
            </a:r>
            <a:r>
              <a:rPr lang="fr-FR" dirty="0" err="1">
                <a:solidFill>
                  <a:srgbClr val="FF0000"/>
                </a:solidFill>
                <a:latin typeface="Garamond" panose="02020404030301010803" pitchFamily="18" charset="0"/>
              </a:rPr>
              <a:t>SDGs</a:t>
            </a:r>
            <a:r>
              <a:rPr lang="fr-FR" dirty="0">
                <a:solidFill>
                  <a:srgbClr val="FF0000"/>
                </a:solidFill>
                <a:latin typeface="Garamond" panose="02020404030301010803" pitchFamily="18" charset="0"/>
              </a:rPr>
              <a:t>: </a:t>
            </a:r>
            <a:r>
              <a:rPr lang="fr-FR" i="1" dirty="0">
                <a:solidFill>
                  <a:srgbClr val="FF0000"/>
                </a:solidFill>
                <a:latin typeface="Garamond" panose="02020404030301010803" pitchFamily="18" charset="0"/>
              </a:rPr>
              <a:t>Migrants in the Centre</a:t>
            </a:r>
            <a:endParaRPr lang="en-GB" i="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508" y="5451809"/>
            <a:ext cx="2139783" cy="87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3324679"/>
            <a:ext cx="5300595" cy="313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type="subTitle" idx="1"/>
          </p:nvPr>
        </p:nvSpPr>
        <p:spPr>
          <a:xfrm>
            <a:off x="5829299" y="4089854"/>
            <a:ext cx="3213102" cy="1361956"/>
          </a:xfrm>
        </p:spPr>
        <p:txBody>
          <a:bodyPr>
            <a:normAutofit/>
          </a:bodyPr>
          <a:lstStyle/>
          <a:p>
            <a:pPr marL="0" indent="0" algn="l">
              <a:buNone/>
            </a:pPr>
            <a:r>
              <a:rPr lang="fr-FR" sz="2000" b="1" dirty="0" smtClean="0">
                <a:solidFill>
                  <a:schemeClr val="tx1"/>
                </a:solidFill>
                <a:latin typeface="Garamond" panose="02020404030301010803" pitchFamily="18" charset="0"/>
              </a:rPr>
              <a:t>Marc Biot, MD, </a:t>
            </a:r>
            <a:r>
              <a:rPr lang="fr-FR" sz="2000" b="1" dirty="0" err="1" smtClean="0">
                <a:solidFill>
                  <a:schemeClr val="tx1"/>
                </a:solidFill>
                <a:latin typeface="Garamond" panose="02020404030301010803" pitchFamily="18" charset="0"/>
              </a:rPr>
              <a:t>MSc</a:t>
            </a:r>
            <a:endParaRPr lang="fr-FR" sz="2000" b="1" dirty="0">
              <a:solidFill>
                <a:schemeClr val="tx1"/>
              </a:solidFill>
              <a:latin typeface="Garamond" panose="02020404030301010803" pitchFamily="18" charset="0"/>
            </a:endParaRPr>
          </a:p>
          <a:p>
            <a:pPr marL="0" indent="0" algn="l">
              <a:buNone/>
            </a:pPr>
            <a:r>
              <a:rPr lang="fr-FR" sz="2000" b="1" dirty="0" smtClean="0">
                <a:solidFill>
                  <a:schemeClr val="tx1"/>
                </a:solidFill>
                <a:latin typeface="Garamond" panose="02020404030301010803" pitchFamily="18" charset="0"/>
              </a:rPr>
              <a:t>Médecins </a:t>
            </a:r>
            <a:r>
              <a:rPr lang="fr-FR" sz="2000" b="1" dirty="0">
                <a:solidFill>
                  <a:schemeClr val="tx1"/>
                </a:solidFill>
                <a:latin typeface="Garamond" panose="02020404030301010803" pitchFamily="18" charset="0"/>
              </a:rPr>
              <a:t>Sans Frontières</a:t>
            </a:r>
            <a:endParaRPr lang="en-US" sz="2000"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5099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Garamond" panose="02020404030301010803" pitchFamily="18" charset="0"/>
              </a:rPr>
              <a:t>“Criminalization” </a:t>
            </a:r>
            <a:r>
              <a:rPr lang="en-US" dirty="0">
                <a:solidFill>
                  <a:srgbClr val="FF0000"/>
                </a:solidFill>
                <a:latin typeface="Garamond" panose="02020404030301010803" pitchFamily="18" charset="0"/>
              </a:rPr>
              <a:t>of</a:t>
            </a:r>
            <a:r>
              <a:rPr lang="fr-BE" dirty="0">
                <a:solidFill>
                  <a:srgbClr val="FF0000"/>
                </a:solidFill>
                <a:latin typeface="Garamond" panose="02020404030301010803" pitchFamily="18" charset="0"/>
              </a:rPr>
              <a:t> </a:t>
            </a:r>
            <a:r>
              <a:rPr lang="fr-BE" dirty="0" smtClean="0">
                <a:solidFill>
                  <a:srgbClr val="FF0000"/>
                </a:solidFill>
                <a:latin typeface="Garamond" panose="02020404030301010803" pitchFamily="18" charset="0"/>
              </a:rPr>
              <a:t>migration</a:t>
            </a:r>
            <a:endParaRPr lang="en-US" dirty="0"/>
          </a:p>
        </p:txBody>
      </p:sp>
      <p:sp>
        <p:nvSpPr>
          <p:cNvPr id="3" name="Content Placeholder 2"/>
          <p:cNvSpPr>
            <a:spLocks noGrp="1"/>
          </p:cNvSpPr>
          <p:nvPr>
            <p:ph idx="1"/>
          </p:nvPr>
        </p:nvSpPr>
        <p:spPr/>
        <p:txBody>
          <a:bodyPr>
            <a:normAutofit/>
          </a:bodyPr>
          <a:lstStyle/>
          <a:p>
            <a:pPr lvl="1"/>
            <a:r>
              <a:rPr lang="en-US" dirty="0" smtClean="0"/>
              <a:t>Increasing health &amp; humanitarian needs</a:t>
            </a:r>
          </a:p>
          <a:p>
            <a:pPr lvl="1"/>
            <a:endParaRPr lang="en-US" dirty="0" smtClean="0"/>
          </a:p>
          <a:p>
            <a:pPr lvl="1"/>
            <a:r>
              <a:rPr lang="en-US" dirty="0" smtClean="0"/>
              <a:t>Forces people to live in irregularity</a:t>
            </a:r>
          </a:p>
          <a:p>
            <a:pPr lvl="1"/>
            <a:endParaRPr lang="en-US" dirty="0" smtClean="0"/>
          </a:p>
          <a:p>
            <a:pPr lvl="1"/>
            <a:r>
              <a:rPr lang="en-US" dirty="0" smtClean="0"/>
              <a:t>Impacts free movement of persons also in other regions (SADC- ECOWAS- …)</a:t>
            </a:r>
          </a:p>
          <a:p>
            <a:pPr lvl="1"/>
            <a:endParaRPr lang="en-US" dirty="0" smtClean="0"/>
          </a:p>
          <a:p>
            <a:pPr lvl="1"/>
            <a:endParaRPr lang="en-US" dirty="0"/>
          </a:p>
        </p:txBody>
      </p:sp>
    </p:spTree>
    <p:extLst>
      <p:ext uri="{BB962C8B-B14F-4D97-AF65-F5344CB8AC3E}">
        <p14:creationId xmlns:p14="http://schemas.microsoft.com/office/powerpoint/2010/main" val="379977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3" y="283631"/>
            <a:ext cx="8247413" cy="1143000"/>
          </a:xfrm>
        </p:spPr>
        <p:txBody>
          <a:bodyPr>
            <a:normAutofit fontScale="90000"/>
          </a:bodyPr>
          <a:lstStyle/>
          <a:p>
            <a:pPr>
              <a:defRPr/>
            </a:pPr>
            <a:r>
              <a:rPr lang="en-GB" dirty="0" smtClean="0">
                <a:solidFill>
                  <a:srgbClr val="FF0000"/>
                </a:solidFill>
                <a:latin typeface="Garamond" panose="02020404030301010803" pitchFamily="18" charset="0"/>
              </a:rPr>
              <a:t>Increased Health Risks due to mobility  </a:t>
            </a:r>
            <a:endParaRPr lang="en-GB" dirty="0"/>
          </a:p>
        </p:txBody>
      </p:sp>
      <p:sp>
        <p:nvSpPr>
          <p:cNvPr id="3" name="Rectangle 2"/>
          <p:cNvSpPr/>
          <p:nvPr/>
        </p:nvSpPr>
        <p:spPr>
          <a:xfrm>
            <a:off x="249382" y="1670823"/>
            <a:ext cx="8520544" cy="5558445"/>
          </a:xfrm>
          <a:prstGeom prst="rect">
            <a:avLst/>
          </a:prstGeom>
        </p:spPr>
        <p:txBody>
          <a:bodyPr wrap="square">
            <a:spAutoFit/>
          </a:bodyPr>
          <a:lstStyle/>
          <a:p>
            <a:pPr marL="742950" lvl="1" indent="-285750">
              <a:spcBef>
                <a:spcPct val="20000"/>
              </a:spcBef>
              <a:buFont typeface="Arial"/>
              <a:buChar char="–"/>
              <a:defRPr/>
            </a:pPr>
            <a:r>
              <a:rPr lang="en-US" sz="2400" dirty="0" smtClean="0">
                <a:latin typeface="Raleway" panose="020B0503030101060003" pitchFamily="34" charset="0"/>
                <a:cs typeface="Arial" pitchFamily="34" charset="0"/>
              </a:rPr>
              <a:t>Travel &amp; detention conditions</a:t>
            </a:r>
            <a:endParaRPr lang="en-US" sz="2400" dirty="0">
              <a:latin typeface="Raleway" panose="020B0503030101060003" pitchFamily="34" charset="0"/>
              <a:cs typeface="Arial" pitchFamily="34" charset="0"/>
            </a:endParaRPr>
          </a:p>
          <a:p>
            <a:pPr marL="742950" lvl="1" indent="-285750">
              <a:spcBef>
                <a:spcPct val="20000"/>
              </a:spcBef>
              <a:buFont typeface="Arial"/>
              <a:buChar char="–"/>
              <a:defRPr/>
            </a:pPr>
            <a:r>
              <a:rPr lang="en-US" sz="2400" dirty="0" smtClean="0">
                <a:latin typeface="Raleway" panose="020B0503030101060003" pitchFamily="34" charset="0"/>
                <a:cs typeface="Arial" pitchFamily="34" charset="0"/>
              </a:rPr>
              <a:t>Abuse before/during  travel and in Europe</a:t>
            </a:r>
            <a:endParaRPr lang="en-US" sz="2400" dirty="0">
              <a:latin typeface="Raleway" panose="020B0503030101060003" pitchFamily="34" charset="0"/>
              <a:cs typeface="Arial" pitchFamily="34" charset="0"/>
            </a:endParaRPr>
          </a:p>
          <a:p>
            <a:pPr marL="742950" lvl="1" indent="-285750">
              <a:spcBef>
                <a:spcPct val="20000"/>
              </a:spcBef>
              <a:buFont typeface="Arial"/>
              <a:buChar char="–"/>
              <a:defRPr/>
            </a:pPr>
            <a:r>
              <a:rPr lang="en-US" sz="2400" dirty="0" smtClean="0">
                <a:latin typeface="Raleway" panose="020B0503030101060003" pitchFamily="34" charset="0"/>
                <a:cs typeface="Arial" pitchFamily="34" charset="0"/>
              </a:rPr>
              <a:t>Limited </a:t>
            </a:r>
            <a:r>
              <a:rPr lang="en-US" sz="2400" dirty="0">
                <a:latin typeface="Raleway" panose="020B0503030101060003" pitchFamily="34" charset="0"/>
                <a:cs typeface="Arial" pitchFamily="34" charset="0"/>
              </a:rPr>
              <a:t>access to </a:t>
            </a:r>
            <a:r>
              <a:rPr lang="en-US" sz="2400" dirty="0" smtClean="0">
                <a:latin typeface="Raleway" panose="020B0503030101060003" pitchFamily="34" charset="0"/>
                <a:cs typeface="Arial" pitchFamily="34" charset="0"/>
              </a:rPr>
              <a:t>health care: interruptions / delayed start</a:t>
            </a:r>
          </a:p>
          <a:p>
            <a:pPr marL="742950" lvl="1" indent="-285750">
              <a:spcBef>
                <a:spcPct val="20000"/>
              </a:spcBef>
              <a:buFont typeface="Arial"/>
              <a:buChar char="–"/>
              <a:defRPr/>
            </a:pPr>
            <a:r>
              <a:rPr lang="en-US" sz="2400" dirty="0">
                <a:latin typeface="Raleway" panose="020B0503030101060003" pitchFamily="34" charset="0"/>
                <a:cs typeface="Arial" pitchFamily="34" charset="0"/>
                <a:sym typeface="Wingdings" panose="05000000000000000000" pitchFamily="2" charset="2"/>
              </a:rPr>
              <a:t>Stigma impacting health seeking </a:t>
            </a:r>
            <a:r>
              <a:rPr lang="en-US" sz="2400" dirty="0" err="1" smtClean="0">
                <a:latin typeface="Raleway" panose="020B0503030101060003" pitchFamily="34" charset="0"/>
                <a:cs typeface="Arial" pitchFamily="34" charset="0"/>
                <a:sym typeface="Wingdings" panose="05000000000000000000" pitchFamily="2" charset="2"/>
              </a:rPr>
              <a:t>behaviour</a:t>
            </a:r>
            <a:r>
              <a:rPr lang="en-US" sz="2400" dirty="0" smtClean="0">
                <a:latin typeface="Raleway" panose="020B0503030101060003" pitchFamily="34" charset="0"/>
                <a:cs typeface="Arial" pitchFamily="34" charset="0"/>
                <a:sym typeface="Wingdings" panose="05000000000000000000" pitchFamily="2" charset="2"/>
              </a:rPr>
              <a:t>;  </a:t>
            </a:r>
            <a:r>
              <a:rPr lang="en-US" sz="2400" dirty="0">
                <a:latin typeface="Raleway" panose="020B0503030101060003" pitchFamily="34" charset="0"/>
                <a:cs typeface="Arial" pitchFamily="34" charset="0"/>
                <a:sym typeface="Wingdings" panose="05000000000000000000" pitchFamily="2" charset="2"/>
              </a:rPr>
              <a:t>language barriers</a:t>
            </a:r>
          </a:p>
          <a:p>
            <a:pPr marL="742950" lvl="1" indent="-285750">
              <a:spcBef>
                <a:spcPct val="20000"/>
              </a:spcBef>
              <a:buFont typeface="Arial"/>
              <a:buChar char="–"/>
              <a:defRPr/>
            </a:pPr>
            <a:r>
              <a:rPr lang="en-US" sz="2400" dirty="0" smtClean="0">
                <a:latin typeface="Raleway" panose="020B0503030101060003" pitchFamily="34" charset="0"/>
                <a:cs typeface="Arial" pitchFamily="34" charset="0"/>
              </a:rPr>
              <a:t>Lack </a:t>
            </a:r>
            <a:r>
              <a:rPr lang="en-US" sz="2400" dirty="0">
                <a:latin typeface="Raleway" panose="020B0503030101060003" pitchFamily="34" charset="0"/>
                <a:cs typeface="Arial" pitchFamily="34" charset="0"/>
              </a:rPr>
              <a:t>of harmonized treatment regimes </a:t>
            </a:r>
            <a:r>
              <a:rPr lang="en-US" sz="2400" dirty="0" smtClean="0">
                <a:latin typeface="Raleway" panose="020B0503030101060003" pitchFamily="34" charset="0"/>
                <a:cs typeface="Arial" pitchFamily="34" charset="0"/>
              </a:rPr>
              <a:t>&amp; protocols </a:t>
            </a:r>
          </a:p>
          <a:p>
            <a:pPr marL="742950" lvl="1" indent="-285750">
              <a:spcBef>
                <a:spcPct val="20000"/>
              </a:spcBef>
              <a:buFont typeface="Arial"/>
              <a:buChar char="–"/>
              <a:defRPr/>
            </a:pPr>
            <a:r>
              <a:rPr lang="en-US" sz="2400" dirty="0" smtClean="0">
                <a:latin typeface="Raleway" panose="020B0503030101060003" pitchFamily="34" charset="0"/>
                <a:cs typeface="Arial" pitchFamily="34" charset="0"/>
              </a:rPr>
              <a:t>Increased vulnerable </a:t>
            </a:r>
            <a:r>
              <a:rPr lang="en-US" sz="2400" dirty="0">
                <a:latin typeface="Raleway" panose="020B0503030101060003" pitchFamily="34" charset="0"/>
                <a:cs typeface="Arial" pitchFamily="34" charset="0"/>
              </a:rPr>
              <a:t>to high-risk sexual </a:t>
            </a:r>
            <a:r>
              <a:rPr lang="en-US" sz="2400" dirty="0" err="1" smtClean="0">
                <a:latin typeface="Raleway" panose="020B0503030101060003" pitchFamily="34" charset="0"/>
                <a:cs typeface="Arial" pitchFamily="34" charset="0"/>
              </a:rPr>
              <a:t>behaviour</a:t>
            </a:r>
            <a:endParaRPr lang="en-US" sz="2400" dirty="0" smtClean="0">
              <a:latin typeface="Raleway" panose="020B0503030101060003" pitchFamily="34" charset="0"/>
              <a:cs typeface="Arial" pitchFamily="34" charset="0"/>
            </a:endParaRPr>
          </a:p>
          <a:p>
            <a:pPr marL="742950" lvl="1" indent="-285750">
              <a:spcBef>
                <a:spcPct val="20000"/>
              </a:spcBef>
              <a:buFont typeface="Arial"/>
              <a:buChar char="–"/>
              <a:defRPr/>
            </a:pPr>
            <a:r>
              <a:rPr lang="en-GB" sz="2400" dirty="0">
                <a:latin typeface="Raleway" panose="020B0503030101060003" pitchFamily="34" charset="0"/>
                <a:cs typeface="Arial" pitchFamily="34" charset="0"/>
              </a:rPr>
              <a:t>Forced returns without attention to health </a:t>
            </a:r>
            <a:r>
              <a:rPr lang="en-GB" sz="2400" dirty="0" smtClean="0">
                <a:latin typeface="Raleway" panose="020B0503030101060003" pitchFamily="34" charset="0"/>
                <a:cs typeface="Arial" pitchFamily="34" charset="0"/>
              </a:rPr>
              <a:t>needs </a:t>
            </a:r>
            <a:r>
              <a:rPr lang="en-GB" sz="2400" dirty="0" smtClean="0">
                <a:latin typeface="Raleway" panose="020B0503030101060003" pitchFamily="34" charset="0"/>
                <a:cs typeface="Arial" pitchFamily="34" charset="0"/>
                <a:sym typeface="Wingdings" panose="05000000000000000000" pitchFamily="2" charset="2"/>
              </a:rPr>
              <a:t></a:t>
            </a:r>
            <a:r>
              <a:rPr lang="en-GB" sz="2400" dirty="0" smtClean="0">
                <a:latin typeface="Raleway" panose="020B0503030101060003" pitchFamily="34" charset="0"/>
                <a:cs typeface="Arial" pitchFamily="34" charset="0"/>
              </a:rPr>
              <a:t> </a:t>
            </a:r>
            <a:r>
              <a:rPr lang="en-GB" sz="2400" dirty="0">
                <a:latin typeface="Raleway" panose="020B0503030101060003" pitchFamily="34" charset="0"/>
                <a:cs typeface="Arial" pitchFamily="34" charset="0"/>
              </a:rPr>
              <a:t>interrupted chronic treatments</a:t>
            </a:r>
          </a:p>
          <a:p>
            <a:pPr marL="742950" lvl="1" indent="-285750">
              <a:spcBef>
                <a:spcPct val="20000"/>
              </a:spcBef>
              <a:buFont typeface="Arial"/>
              <a:buChar char="–"/>
              <a:defRPr/>
            </a:pPr>
            <a:endParaRPr lang="en-GB" sz="2400" dirty="0"/>
          </a:p>
          <a:p>
            <a:pPr lvl="1">
              <a:spcBef>
                <a:spcPct val="20000"/>
              </a:spcBef>
              <a:defRPr/>
            </a:pPr>
            <a:endParaRPr lang="en-US" sz="2400" dirty="0">
              <a:latin typeface="Raleway" panose="020B0503030101060003" pitchFamily="34" charset="0"/>
              <a:cs typeface="Arial" pitchFamily="34" charset="0"/>
            </a:endParaRPr>
          </a:p>
          <a:p>
            <a:pPr marL="742950" lvl="1" indent="-285750">
              <a:spcBef>
                <a:spcPct val="20000"/>
              </a:spcBef>
              <a:buFont typeface="Arial"/>
              <a:buChar char="–"/>
              <a:defRPr/>
            </a:pPr>
            <a:endParaRPr lang="en-US" sz="2400" dirty="0">
              <a:latin typeface="Raleway" panose="020B0503030101060003" pitchFamily="34" charset="0"/>
              <a:cs typeface="Arial" pitchFamily="34" charset="0"/>
            </a:endParaRPr>
          </a:p>
        </p:txBody>
      </p:sp>
    </p:spTree>
    <p:extLst>
      <p:ext uri="{BB962C8B-B14F-4D97-AF65-F5344CB8AC3E}">
        <p14:creationId xmlns:p14="http://schemas.microsoft.com/office/powerpoint/2010/main" val="250222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Garamond" panose="02020404030301010803" pitchFamily="18" charset="0"/>
              </a:rPr>
              <a:t>Barriers to accessing health care</a:t>
            </a:r>
            <a:endParaRPr lang="en-US" dirty="0"/>
          </a:p>
        </p:txBody>
      </p:sp>
      <p:sp>
        <p:nvSpPr>
          <p:cNvPr id="3" name="Content Placeholder 2"/>
          <p:cNvSpPr>
            <a:spLocks noGrp="1"/>
          </p:cNvSpPr>
          <p:nvPr>
            <p:ph idx="1"/>
          </p:nvPr>
        </p:nvSpPr>
        <p:spPr/>
        <p:txBody>
          <a:bodyPr>
            <a:normAutofit fontScale="85000" lnSpcReduction="20000"/>
          </a:bodyPr>
          <a:lstStyle/>
          <a:p>
            <a:r>
              <a:rPr lang="en-GB" dirty="0">
                <a:latin typeface="Garamond" panose="02020404030301010803" pitchFamily="18" charset="0"/>
              </a:rPr>
              <a:t>The European Convention on Human Rights (ECHR</a:t>
            </a:r>
            <a:r>
              <a:rPr lang="en-GB" dirty="0" smtClean="0">
                <a:latin typeface="Garamond" panose="02020404030301010803" pitchFamily="18" charset="0"/>
              </a:rPr>
              <a:t>) (Art 3): “</a:t>
            </a:r>
            <a:r>
              <a:rPr lang="en-GB" i="1" dirty="0" smtClean="0">
                <a:latin typeface="Garamond" panose="02020404030301010803" pitchFamily="18" charset="0"/>
              </a:rPr>
              <a:t>to </a:t>
            </a:r>
            <a:r>
              <a:rPr lang="en-GB" i="1" dirty="0">
                <a:latin typeface="Garamond" panose="02020404030301010803" pitchFamily="18" charset="0"/>
              </a:rPr>
              <a:t>restrain from expulsion the ill migrants if this act would amount to an inhuman and degrading </a:t>
            </a:r>
            <a:r>
              <a:rPr lang="en-GB" i="1" dirty="0" smtClean="0">
                <a:latin typeface="Garamond" panose="02020404030301010803" pitchFamily="18" charset="0"/>
              </a:rPr>
              <a:t>treatment”</a:t>
            </a:r>
          </a:p>
          <a:p>
            <a:endParaRPr lang="en-GB" i="1" dirty="0">
              <a:latin typeface="Garamond" panose="02020404030301010803" pitchFamily="18" charset="0"/>
            </a:endParaRPr>
          </a:p>
          <a:p>
            <a:pPr lvl="1"/>
            <a:r>
              <a:rPr lang="en-GB" sz="3200" dirty="0" smtClean="0">
                <a:latin typeface="Garamond" panose="02020404030301010803" pitchFamily="18" charset="0"/>
              </a:rPr>
              <a:t>Major </a:t>
            </a:r>
            <a:r>
              <a:rPr lang="en-GB" sz="3200" dirty="0">
                <a:latin typeface="Garamond" panose="02020404030301010803" pitchFamily="18" charset="0"/>
              </a:rPr>
              <a:t>restrictions</a:t>
            </a:r>
          </a:p>
          <a:p>
            <a:pPr lvl="1"/>
            <a:r>
              <a:rPr lang="en-US" sz="3200" dirty="0">
                <a:latin typeface="Garamond" panose="02020404030301010803" pitchFamily="18" charset="0"/>
                <a:sym typeface="Wingdings" panose="05000000000000000000" pitchFamily="2" charset="2"/>
              </a:rPr>
              <a:t>HIV-related restrictions on entry, residence or stay enacted in various </a:t>
            </a:r>
            <a:r>
              <a:rPr lang="en-US" sz="3200" dirty="0" smtClean="0">
                <a:latin typeface="Garamond" panose="02020404030301010803" pitchFamily="18" charset="0"/>
                <a:sym typeface="Wingdings" panose="05000000000000000000" pitchFamily="2" charset="2"/>
              </a:rPr>
              <a:t>countries</a:t>
            </a:r>
          </a:p>
          <a:p>
            <a:pPr lvl="1"/>
            <a:r>
              <a:rPr lang="en-US" sz="3200" dirty="0">
                <a:latin typeface="Garamond" panose="02020404030301010803" pitchFamily="18" charset="0"/>
                <a:sym typeface="Wingdings" panose="05000000000000000000" pitchFamily="2" charset="2"/>
              </a:rPr>
              <a:t>Confusion between </a:t>
            </a:r>
            <a:r>
              <a:rPr lang="en-GB" sz="3200" dirty="0" smtClean="0">
                <a:latin typeface="Garamond" panose="02020404030301010803" pitchFamily="18" charset="0"/>
              </a:rPr>
              <a:t>availability &amp; effective </a:t>
            </a:r>
            <a:r>
              <a:rPr lang="en-GB" sz="3200" dirty="0">
                <a:latin typeface="Garamond" panose="02020404030301010803" pitchFamily="18" charset="0"/>
              </a:rPr>
              <a:t>accessibility and adequate </a:t>
            </a:r>
            <a:r>
              <a:rPr lang="en-GB" sz="3200" dirty="0" smtClean="0">
                <a:latin typeface="Garamond" panose="02020404030301010803" pitchFamily="18" charset="0"/>
              </a:rPr>
              <a:t>stocks in country of origin</a:t>
            </a:r>
            <a:endParaRPr lang="en-GB" sz="3200" dirty="0">
              <a:latin typeface="Garamond" panose="02020404030301010803" pitchFamily="18" charset="0"/>
            </a:endParaRPr>
          </a:p>
          <a:p>
            <a:pPr lvl="1"/>
            <a:r>
              <a:rPr lang="en-US" sz="3200" dirty="0" smtClean="0">
                <a:latin typeface="Garamond" panose="02020404030301010803" pitchFamily="18" charset="0"/>
              </a:rPr>
              <a:t>Linking </a:t>
            </a:r>
            <a:r>
              <a:rPr lang="en-US" sz="3200" dirty="0">
                <a:latin typeface="Garamond" panose="02020404030301010803" pitchFamily="18" charset="0"/>
              </a:rPr>
              <a:t>health status to migration enforcement increases distrust of the health system</a:t>
            </a:r>
          </a:p>
          <a:p>
            <a:pPr marL="1200150" lvl="2" indent="-342900">
              <a:buFont typeface="Wingdings" panose="05000000000000000000" pitchFamily="2" charset="2"/>
              <a:buChar char="§"/>
              <a:defRPr/>
            </a:pPr>
            <a:endParaRPr lang="en-US" sz="2000" dirty="0">
              <a:latin typeface="Garamond" panose="02020404030301010803" pitchFamily="18" charset="0"/>
              <a:sym typeface="Wingdings" panose="05000000000000000000" pitchFamily="2" charset="2"/>
            </a:endParaRPr>
          </a:p>
          <a:p>
            <a:pPr marL="800100" lvl="1" indent="-342900">
              <a:buFont typeface="Wingdings" panose="05000000000000000000" pitchFamily="2" charset="2"/>
              <a:buChar char="§"/>
              <a:defRPr/>
            </a:pPr>
            <a:endParaRPr lang="en-US" sz="2400" dirty="0">
              <a:latin typeface="Garamond" panose="02020404030301010803" pitchFamily="18" charset="0"/>
            </a:endParaRPr>
          </a:p>
          <a:p>
            <a:pPr marL="800100" lvl="1" indent="-342900">
              <a:buFont typeface="Wingdings" panose="05000000000000000000" pitchFamily="2" charset="2"/>
              <a:buChar char="§"/>
              <a:defRPr/>
            </a:pPr>
            <a:endParaRPr lang="en-GB" altLang="en-US" sz="800" dirty="0">
              <a:solidFill>
                <a:schemeClr val="tx1">
                  <a:lumMod val="50000"/>
                  <a:lumOff val="50000"/>
                </a:schemeClr>
              </a:solidFill>
              <a:latin typeface="Garamond" panose="02020404030301010803" pitchFamily="18" charset="0"/>
            </a:endParaRPr>
          </a:p>
          <a:p>
            <a:endParaRPr lang="en-US" dirty="0"/>
          </a:p>
        </p:txBody>
      </p:sp>
    </p:spTree>
    <p:extLst>
      <p:ext uri="{BB962C8B-B14F-4D97-AF65-F5344CB8AC3E}">
        <p14:creationId xmlns:p14="http://schemas.microsoft.com/office/powerpoint/2010/main" val="357931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5720" y="42410"/>
            <a:ext cx="8018280" cy="770390"/>
          </a:xfrm>
        </p:spPr>
        <p:txBody>
          <a:bodyPr>
            <a:normAutofit/>
          </a:bodyPr>
          <a:lstStyle/>
          <a:p>
            <a:r>
              <a:rPr lang="en-GB" dirty="0">
                <a:solidFill>
                  <a:srgbClr val="FF0000"/>
                </a:solidFill>
                <a:latin typeface="Garamond" panose="02020404030301010803" pitchFamily="18" charset="0"/>
              </a:rPr>
              <a:t>Samos</a:t>
            </a:r>
            <a:r>
              <a:rPr lang="en-GB" sz="3600" dirty="0" smtClean="0"/>
              <a:t> </a:t>
            </a:r>
            <a:r>
              <a:rPr lang="en-GB" dirty="0">
                <a:solidFill>
                  <a:srgbClr val="FF0000"/>
                </a:solidFill>
                <a:latin typeface="Garamond" panose="02020404030301010803" pitchFamily="18" charset="0"/>
              </a:rPr>
              <a:t>&amp; Lesbos : 2017</a:t>
            </a:r>
          </a:p>
        </p:txBody>
      </p:sp>
      <p:sp>
        <p:nvSpPr>
          <p:cNvPr id="5" name="Content Placeholder 4"/>
          <p:cNvSpPr>
            <a:spLocks noGrp="1"/>
          </p:cNvSpPr>
          <p:nvPr>
            <p:ph idx="1"/>
          </p:nvPr>
        </p:nvSpPr>
        <p:spPr>
          <a:xfrm>
            <a:off x="682171" y="745220"/>
            <a:ext cx="8018280" cy="4525963"/>
          </a:xfrm>
        </p:spPr>
        <p:txBody>
          <a:bodyPr>
            <a:noAutofit/>
          </a:bodyPr>
          <a:lstStyle/>
          <a:p>
            <a:r>
              <a:rPr lang="en-GB" sz="2000" b="1" dirty="0" smtClean="0">
                <a:solidFill>
                  <a:srgbClr val="FF0000"/>
                </a:solidFill>
              </a:rPr>
              <a:t>70- 80</a:t>
            </a:r>
            <a:r>
              <a:rPr lang="en-GB" sz="2000" b="1" dirty="0">
                <a:solidFill>
                  <a:srgbClr val="FF0000"/>
                </a:solidFill>
              </a:rPr>
              <a:t>% </a:t>
            </a:r>
            <a:r>
              <a:rPr lang="en-GB" sz="2000" dirty="0"/>
              <a:t>of </a:t>
            </a:r>
            <a:r>
              <a:rPr lang="en-GB" sz="2000" dirty="0" smtClean="0"/>
              <a:t>MH assessments : anxiety </a:t>
            </a:r>
            <a:r>
              <a:rPr lang="en-GB" sz="2000" dirty="0"/>
              <a:t>disorder </a:t>
            </a:r>
            <a:r>
              <a:rPr lang="en-GB" sz="2000" dirty="0" smtClean="0"/>
              <a:t>“+” </a:t>
            </a:r>
          </a:p>
          <a:p>
            <a:pPr lvl="1"/>
            <a:r>
              <a:rPr lang="en-GB" sz="2000" b="1" dirty="0">
                <a:solidFill>
                  <a:srgbClr val="FF0000"/>
                </a:solidFill>
              </a:rPr>
              <a:t>&lt;15% </a:t>
            </a:r>
            <a:r>
              <a:rPr lang="en-GB" sz="2000" dirty="0"/>
              <a:t>of severe </a:t>
            </a:r>
            <a:r>
              <a:rPr lang="en-GB" sz="2000" dirty="0" smtClean="0"/>
              <a:t>MH patients </a:t>
            </a:r>
            <a:r>
              <a:rPr lang="en-GB" sz="2000" dirty="0"/>
              <a:t>identified as vulnerable</a:t>
            </a:r>
          </a:p>
          <a:p>
            <a:pPr lvl="1"/>
            <a:r>
              <a:rPr lang="en-GB" sz="2000" b="1" dirty="0">
                <a:solidFill>
                  <a:srgbClr val="FF0000"/>
                </a:solidFill>
              </a:rPr>
              <a:t>&lt;30% </a:t>
            </a:r>
            <a:r>
              <a:rPr lang="en-GB" sz="2000" dirty="0"/>
              <a:t>of victims of torture had been identified as vulnerable</a:t>
            </a:r>
            <a:endParaRPr lang="en-GB" sz="1600" dirty="0"/>
          </a:p>
          <a:p>
            <a:endParaRPr lang="en-GB" sz="2000" dirty="0" smtClean="0"/>
          </a:p>
          <a:p>
            <a:r>
              <a:rPr lang="en-GB" sz="2000" b="1" dirty="0" smtClean="0">
                <a:solidFill>
                  <a:srgbClr val="FF0000"/>
                </a:solidFill>
              </a:rPr>
              <a:t>19</a:t>
            </a:r>
            <a:r>
              <a:rPr lang="en-GB" sz="2000" b="1" dirty="0">
                <a:solidFill>
                  <a:srgbClr val="FF0000"/>
                </a:solidFill>
              </a:rPr>
              <a:t>%</a:t>
            </a:r>
            <a:r>
              <a:rPr lang="en-GB" sz="2000" dirty="0"/>
              <a:t> reported experiencing sexual violence (</a:t>
            </a:r>
            <a:r>
              <a:rPr lang="en-GB" sz="2000" dirty="0" smtClean="0"/>
              <a:t>11/59)</a:t>
            </a:r>
          </a:p>
          <a:p>
            <a:pPr lvl="1"/>
            <a:r>
              <a:rPr lang="en-GB" sz="2000" dirty="0"/>
              <a:t>PEP only provided after a legal enquiry; not seen as a medical </a:t>
            </a:r>
            <a:r>
              <a:rPr lang="en-GB" sz="2000" dirty="0" smtClean="0"/>
              <a:t>emergency; mainly for staff</a:t>
            </a:r>
            <a:endParaRPr lang="en-GB" sz="2000" dirty="0"/>
          </a:p>
          <a:p>
            <a:endParaRPr lang="en-GB" sz="2000" dirty="0" smtClean="0"/>
          </a:p>
          <a:p>
            <a:r>
              <a:rPr lang="en-GB" sz="2000" dirty="0" smtClean="0"/>
              <a:t>Access </a:t>
            </a:r>
            <a:r>
              <a:rPr lang="en-GB" sz="2000" dirty="0"/>
              <a:t>to an appropriate medicine for those who suffered from a chronic disease on sites varied from </a:t>
            </a:r>
            <a:r>
              <a:rPr lang="en-GB" sz="2000" b="1" dirty="0">
                <a:solidFill>
                  <a:srgbClr val="FF0000"/>
                </a:solidFill>
              </a:rPr>
              <a:t>38.1%</a:t>
            </a:r>
            <a:r>
              <a:rPr lang="en-GB" sz="2000" dirty="0"/>
              <a:t> </a:t>
            </a:r>
            <a:r>
              <a:rPr lang="en-GB" sz="2000" dirty="0" smtClean="0"/>
              <a:t> </a:t>
            </a:r>
            <a:r>
              <a:rPr lang="en-GB" sz="2000" dirty="0"/>
              <a:t>to </a:t>
            </a:r>
            <a:r>
              <a:rPr lang="en-GB" sz="2000" b="1" dirty="0">
                <a:solidFill>
                  <a:srgbClr val="FF0000"/>
                </a:solidFill>
              </a:rPr>
              <a:t>83.5</a:t>
            </a:r>
            <a:r>
              <a:rPr lang="en-GB" sz="2000" b="1" dirty="0" smtClean="0">
                <a:solidFill>
                  <a:srgbClr val="FF0000"/>
                </a:solidFill>
              </a:rPr>
              <a:t>%</a:t>
            </a:r>
          </a:p>
          <a:p>
            <a:pPr marL="0" indent="0">
              <a:buNone/>
            </a:pPr>
            <a:endParaRPr lang="en-GB" sz="1600" dirty="0" smtClean="0"/>
          </a:p>
          <a:p>
            <a:pPr marL="0" indent="0">
              <a:buNone/>
            </a:pPr>
            <a:r>
              <a:rPr lang="en-GB" sz="1600" i="1" dirty="0" smtClean="0"/>
              <a:t>			</a:t>
            </a:r>
            <a:r>
              <a:rPr lang="en-GB" sz="1800" i="1" dirty="0" smtClean="0">
                <a:solidFill>
                  <a:srgbClr val="FF0000"/>
                </a:solidFill>
              </a:rPr>
              <a:t>Sources: Epicentre, </a:t>
            </a:r>
            <a:r>
              <a:rPr lang="en-GB" sz="1800" i="1" dirty="0" err="1" smtClean="0">
                <a:solidFill>
                  <a:srgbClr val="FF0000"/>
                </a:solidFill>
              </a:rPr>
              <a:t>LSHTM</a:t>
            </a:r>
            <a:r>
              <a:rPr lang="en-GB" sz="1800" i="1" dirty="0" smtClean="0">
                <a:solidFill>
                  <a:srgbClr val="FF0000"/>
                </a:solidFill>
              </a:rPr>
              <a:t>  &amp; MSF: </a:t>
            </a:r>
          </a:p>
          <a:p>
            <a:pPr marL="0" indent="0">
              <a:buNone/>
            </a:pPr>
            <a:r>
              <a:rPr lang="en-GB" sz="1800" i="1" dirty="0">
                <a:solidFill>
                  <a:srgbClr val="FF0000"/>
                </a:solidFill>
              </a:rPr>
              <a:t>	</a:t>
            </a:r>
            <a:r>
              <a:rPr lang="en-GB" sz="1800" i="1" dirty="0" smtClean="0">
                <a:solidFill>
                  <a:srgbClr val="FF0000"/>
                </a:solidFill>
              </a:rPr>
              <a:t>		</a:t>
            </a:r>
            <a:r>
              <a:rPr lang="en-GB" sz="1800" i="1" dirty="0" smtClean="0"/>
              <a:t>Migrants</a:t>
            </a:r>
            <a:r>
              <a:rPr lang="en-GB" sz="1800" i="1" dirty="0"/>
              <a:t>’ journey, vulnerabilities, </a:t>
            </a:r>
            <a:r>
              <a:rPr lang="en-GB" sz="1800" i="1" dirty="0" smtClean="0"/>
              <a:t>access</a:t>
            </a:r>
            <a:r>
              <a:rPr lang="en-GB" sz="1800" i="1" dirty="0"/>
              <a:t> </a:t>
            </a:r>
            <a:r>
              <a:rPr lang="en-GB" sz="1800" i="1" dirty="0" smtClean="0"/>
              <a:t>to  information 				and endured </a:t>
            </a:r>
            <a:r>
              <a:rPr lang="en-GB" sz="1800" i="1" dirty="0"/>
              <a:t>violence during the journey and in refugee </a:t>
            </a:r>
            <a:r>
              <a:rPr lang="en-GB" sz="1800" i="1" dirty="0" smtClean="0"/>
              <a:t>				camps </a:t>
            </a:r>
            <a:r>
              <a:rPr lang="en-GB" sz="1800" i="1" dirty="0"/>
              <a:t>in </a:t>
            </a:r>
            <a:r>
              <a:rPr lang="en-GB" sz="1800" i="1" dirty="0" smtClean="0"/>
              <a:t>Ioannina</a:t>
            </a:r>
            <a:r>
              <a:rPr lang="en-GB" sz="1800" i="1" dirty="0"/>
              <a:t>, </a:t>
            </a:r>
            <a:r>
              <a:rPr lang="en-GB" sz="1800" i="1" dirty="0" smtClean="0"/>
              <a:t>Attica</a:t>
            </a:r>
            <a:r>
              <a:rPr lang="en-GB" sz="1800" i="1" dirty="0"/>
              <a:t>, </a:t>
            </a:r>
            <a:r>
              <a:rPr lang="en-GB" sz="1800" i="1" dirty="0" smtClean="0"/>
              <a:t>Athens </a:t>
            </a:r>
            <a:r>
              <a:rPr lang="en-GB" sz="1800" i="1" dirty="0"/>
              <a:t>and Samos, </a:t>
            </a:r>
            <a:r>
              <a:rPr lang="en-GB" sz="1800" i="1" dirty="0" smtClean="0"/>
              <a:t>Greece </a:t>
            </a:r>
            <a:r>
              <a:rPr lang="en-GB" sz="1800" i="1" dirty="0" smtClean="0">
                <a:solidFill>
                  <a:srgbClr val="FF0000"/>
                </a:solidFill>
              </a:rPr>
              <a:t> </a:t>
            </a:r>
            <a:r>
              <a:rPr lang="en-GB" sz="1600" i="1" dirty="0" smtClean="0">
                <a:solidFill>
                  <a:srgbClr val="FF0000"/>
                </a:solidFill>
              </a:rPr>
              <a:t>April 			2017</a:t>
            </a:r>
          </a:p>
          <a:p>
            <a:pPr marL="0" indent="0">
              <a:buNone/>
            </a:pPr>
            <a:r>
              <a:rPr lang="en-GB" sz="1600" i="1" dirty="0" smtClean="0">
                <a:solidFill>
                  <a:srgbClr val="FF0000"/>
                </a:solidFill>
              </a:rPr>
              <a:t>			</a:t>
            </a:r>
            <a:endParaRPr lang="en-GB" sz="1600" dirty="0" smtClean="0">
              <a:solidFill>
                <a:srgbClr val="FF0000"/>
              </a:solidFill>
            </a:endParaRPr>
          </a:p>
          <a:p>
            <a:pPr marL="0" indent="0">
              <a:buNone/>
            </a:pPr>
            <a:endParaRPr lang="en-GB" sz="1600" dirty="0" smtClean="0"/>
          </a:p>
          <a:p>
            <a:pPr marL="0" indent="0">
              <a:buNone/>
            </a:pPr>
            <a:endParaRPr lang="en-GB" sz="1600" dirty="0"/>
          </a:p>
          <a:p>
            <a:endParaRPr lang="en-GB"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66" y="4601019"/>
            <a:ext cx="1753052" cy="20465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463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350" y="1476829"/>
            <a:ext cx="3168650" cy="456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310697"/>
            <a:ext cx="278765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38955"/>
            <a:ext cx="27828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 y="4411115"/>
            <a:ext cx="2710317" cy="1061829"/>
          </a:xfrm>
          <a:prstGeom prst="rect">
            <a:avLst/>
          </a:prstGeom>
          <a:noFill/>
        </p:spPr>
        <p:txBody>
          <a:bodyPr wrap="square" rtlCol="0">
            <a:spAutoFit/>
          </a:bodyPr>
          <a:lstStyle/>
          <a:p>
            <a:r>
              <a:rPr lang="en-GB" dirty="0">
                <a:hlinkClick r:id="rId5"/>
              </a:rPr>
              <a:t>https://</a:t>
            </a:r>
            <a:r>
              <a:rPr lang="en-GB" dirty="0" smtClean="0">
                <a:hlinkClick r:id="rId5"/>
              </a:rPr>
              <a:t>www.msf.org/sites/msf.org/files/msf_lesbos_vulnerability_report1.pdf</a:t>
            </a:r>
            <a:r>
              <a:rPr lang="en-GB" sz="2700" dirty="0">
                <a:latin typeface="Garamond" panose="02020404030301010803" pitchFamily="18" charset="0"/>
                <a:cs typeface="Arial" pitchFamily="34" charset="0"/>
              </a:rPr>
              <a:t> </a:t>
            </a:r>
            <a:endParaRPr lang="en-GB" dirty="0"/>
          </a:p>
        </p:txBody>
      </p:sp>
      <p:sp>
        <p:nvSpPr>
          <p:cNvPr id="3" name="TextBox 2"/>
          <p:cNvSpPr txBox="1"/>
          <p:nvPr/>
        </p:nvSpPr>
        <p:spPr>
          <a:xfrm>
            <a:off x="2710317" y="4839381"/>
            <a:ext cx="3120571" cy="1200329"/>
          </a:xfrm>
          <a:prstGeom prst="rect">
            <a:avLst/>
          </a:prstGeom>
          <a:noFill/>
        </p:spPr>
        <p:txBody>
          <a:bodyPr wrap="square" rtlCol="0">
            <a:spAutoFit/>
          </a:bodyPr>
          <a:lstStyle/>
          <a:p>
            <a:r>
              <a:rPr lang="en-GB" dirty="0">
                <a:hlinkClick r:id="rId6"/>
              </a:rPr>
              <a:t>https://</a:t>
            </a:r>
            <a:r>
              <a:rPr lang="en-GB" dirty="0" smtClean="0">
                <a:hlinkClick r:id="rId6"/>
              </a:rPr>
              <a:t>www.msf.org/sites/msf.org/files/2018-06/confronting-the-mental-health-emergency-on-samos-and-lesvos.pdf</a:t>
            </a:r>
            <a:r>
              <a:rPr lang="en-GB" dirty="0" smtClean="0"/>
              <a:t> </a:t>
            </a:r>
            <a:endParaRPr lang="en-GB" dirty="0"/>
          </a:p>
        </p:txBody>
      </p:sp>
      <p:sp>
        <p:nvSpPr>
          <p:cNvPr id="4" name="TextBox 3"/>
          <p:cNvSpPr txBox="1"/>
          <p:nvPr/>
        </p:nvSpPr>
        <p:spPr>
          <a:xfrm>
            <a:off x="5975351" y="310697"/>
            <a:ext cx="3168650" cy="923330"/>
          </a:xfrm>
          <a:prstGeom prst="rect">
            <a:avLst/>
          </a:prstGeom>
          <a:noFill/>
        </p:spPr>
        <p:txBody>
          <a:bodyPr wrap="square" rtlCol="0">
            <a:spAutoFit/>
          </a:bodyPr>
          <a:lstStyle/>
          <a:p>
            <a:r>
              <a:rPr lang="en-GB" dirty="0">
                <a:hlinkClick r:id="rId7"/>
              </a:rPr>
              <a:t>https://</a:t>
            </a:r>
            <a:r>
              <a:rPr lang="en-GB" dirty="0" smtClean="0">
                <a:hlinkClick r:id="rId7"/>
              </a:rPr>
              <a:t>www.msf.org/sites/msf.org/files/serbia-games-of-violence-3.10.17.pdf</a:t>
            </a:r>
            <a:r>
              <a:rPr lang="en-GB" dirty="0" smtClean="0"/>
              <a:t> </a:t>
            </a:r>
            <a:endParaRPr lang="en-GB" dirty="0"/>
          </a:p>
        </p:txBody>
      </p:sp>
    </p:spTree>
    <p:extLst>
      <p:ext uri="{BB962C8B-B14F-4D97-AF65-F5344CB8AC3E}">
        <p14:creationId xmlns:p14="http://schemas.microsoft.com/office/powerpoint/2010/main" val="978345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34155"/>
            <a:ext cx="7772400" cy="1470025"/>
          </a:xfrm>
        </p:spPr>
        <p:txBody>
          <a:bodyPr/>
          <a:lstStyle/>
          <a:p>
            <a:r>
              <a:rPr lang="en-GB" dirty="0">
                <a:solidFill>
                  <a:srgbClr val="FF0000"/>
                </a:solidFill>
                <a:latin typeface="Garamond" panose="02020404030301010803" pitchFamily="18" charset="0"/>
              </a:rPr>
              <a:t>Conclusion</a:t>
            </a:r>
          </a:p>
        </p:txBody>
      </p:sp>
      <p:sp>
        <p:nvSpPr>
          <p:cNvPr id="5" name="Content Placeholder 4"/>
          <p:cNvSpPr>
            <a:spLocks noGrp="1"/>
          </p:cNvSpPr>
          <p:nvPr>
            <p:ph type="subTitle" idx="1"/>
          </p:nvPr>
        </p:nvSpPr>
        <p:spPr>
          <a:xfrm>
            <a:off x="464457" y="2423886"/>
            <a:ext cx="7993743" cy="3214914"/>
          </a:xfrm>
        </p:spPr>
        <p:txBody>
          <a:bodyPr>
            <a:normAutofit lnSpcReduction="10000"/>
          </a:bodyPr>
          <a:lstStyle/>
          <a:p>
            <a:r>
              <a:rPr lang="en-GB" sz="2400" dirty="0" smtClean="0">
                <a:solidFill>
                  <a:schemeClr val="tx1"/>
                </a:solidFill>
              </a:rPr>
              <a:t>Europe is blind on the health needs of its migrants: </a:t>
            </a:r>
            <a:r>
              <a:rPr lang="en-GB" sz="2400" i="1" dirty="0" smtClean="0">
                <a:solidFill>
                  <a:schemeClr val="tx1"/>
                </a:solidFill>
              </a:rPr>
              <a:t>security concerns prevail!</a:t>
            </a:r>
          </a:p>
          <a:p>
            <a:endParaRPr lang="en-GB" sz="2400" dirty="0" smtClean="0">
              <a:solidFill>
                <a:schemeClr val="tx1"/>
              </a:solidFill>
            </a:endParaRPr>
          </a:p>
          <a:p>
            <a:r>
              <a:rPr lang="en-GB" sz="2400" dirty="0" smtClean="0">
                <a:solidFill>
                  <a:schemeClr val="tx1"/>
                </a:solidFill>
              </a:rPr>
              <a:t>Restrictive policies increase health risks: European migration policies: source </a:t>
            </a:r>
            <a:r>
              <a:rPr lang="en-GB" sz="2400" dirty="0">
                <a:solidFill>
                  <a:schemeClr val="tx1"/>
                </a:solidFill>
              </a:rPr>
              <a:t>of new </a:t>
            </a:r>
            <a:r>
              <a:rPr lang="en-GB" sz="2400" dirty="0" smtClean="0">
                <a:solidFill>
                  <a:schemeClr val="tx1"/>
                </a:solidFill>
              </a:rPr>
              <a:t>HIV infections </a:t>
            </a:r>
          </a:p>
          <a:p>
            <a:endParaRPr lang="en-GB" sz="2400" dirty="0">
              <a:solidFill>
                <a:schemeClr val="tx1"/>
              </a:solidFill>
            </a:endParaRPr>
          </a:p>
          <a:p>
            <a:r>
              <a:rPr lang="en-GB" sz="2400" dirty="0" smtClean="0">
                <a:solidFill>
                  <a:schemeClr val="tx1"/>
                </a:solidFill>
              </a:rPr>
              <a:t>Need for independent data base on availability &amp; accessibility of treatment managed by Civil Society</a:t>
            </a:r>
          </a:p>
          <a:p>
            <a:endParaRPr lang="en-GB" sz="2400" dirty="0" smtClean="0">
              <a:solidFill>
                <a:schemeClr val="tx1"/>
              </a:solidFill>
            </a:endParaRPr>
          </a:p>
          <a:p>
            <a:endParaRPr lang="en-GB" sz="2400" dirty="0" smtClean="0">
              <a:solidFill>
                <a:schemeClr val="tx1"/>
              </a:solidFill>
            </a:endParaRPr>
          </a:p>
          <a:p>
            <a:endParaRPr lang="en-GB" sz="2400" dirty="0">
              <a:solidFill>
                <a:schemeClr val="tx1"/>
              </a:solidFill>
            </a:endParaRPr>
          </a:p>
        </p:txBody>
      </p:sp>
    </p:spTree>
    <p:extLst>
      <p:ext uri="{BB962C8B-B14F-4D97-AF65-F5344CB8AC3E}">
        <p14:creationId xmlns:p14="http://schemas.microsoft.com/office/powerpoint/2010/main" val="1184314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5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19536</TotalTime>
  <Words>645</Words>
  <Application>Microsoft Office PowerPoint</Application>
  <PresentationFormat>On-screen Show (4:3)</PresentationFormat>
  <Paragraphs>81</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Garamond</vt:lpstr>
      <vt:lpstr>Raleway</vt:lpstr>
      <vt:lpstr>Roboto</vt:lpstr>
      <vt:lpstr>Wingdings</vt:lpstr>
      <vt:lpstr>AIDS 2016_Template</vt:lpstr>
      <vt:lpstr>Human Rights, HIV and the SDGs: Migrants in the Centre</vt:lpstr>
      <vt:lpstr>“Criminalization” of migration</vt:lpstr>
      <vt:lpstr>Increased Health Risks due to mobility  </vt:lpstr>
      <vt:lpstr>Barriers to accessing health care</vt:lpstr>
      <vt:lpstr>Samos &amp; Lesbos : 2017</vt:lpstr>
      <vt:lpstr>PowerPoint Presentation</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Amanda Banda</cp:lastModifiedBy>
  <cp:revision>74</cp:revision>
  <cp:lastPrinted>2017-01-16T15:31:13Z</cp:lastPrinted>
  <dcterms:created xsi:type="dcterms:W3CDTF">2017-01-13T09:09:35Z</dcterms:created>
  <dcterms:modified xsi:type="dcterms:W3CDTF">2018-07-24T07:55:03Z</dcterms:modified>
</cp:coreProperties>
</file>